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5"/>
  </p:notesMasterIdLst>
  <p:sldIdLst>
    <p:sldId id="256" r:id="rId4"/>
    <p:sldId id="349" r:id="rId5"/>
    <p:sldId id="356" r:id="rId6"/>
    <p:sldId id="351" r:id="rId7"/>
    <p:sldId id="352" r:id="rId8"/>
    <p:sldId id="363" r:id="rId9"/>
    <p:sldId id="364" r:id="rId10"/>
    <p:sldId id="365" r:id="rId11"/>
    <p:sldId id="350" r:id="rId12"/>
    <p:sldId id="353" r:id="rId13"/>
    <p:sldId id="354" r:id="rId14"/>
    <p:sldId id="355" r:id="rId15"/>
    <p:sldId id="367" r:id="rId16"/>
    <p:sldId id="366" r:id="rId17"/>
    <p:sldId id="375" r:id="rId18"/>
    <p:sldId id="368" r:id="rId19"/>
    <p:sldId id="370" r:id="rId20"/>
    <p:sldId id="371" r:id="rId21"/>
    <p:sldId id="374" r:id="rId22"/>
    <p:sldId id="372" r:id="rId23"/>
    <p:sldId id="373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5CB9"/>
    <a:srgbClr val="FFFFFF"/>
    <a:srgbClr val="174994"/>
    <a:srgbClr val="5EB4E4"/>
    <a:srgbClr val="5D8EF1"/>
    <a:srgbClr val="6090FC"/>
    <a:srgbClr val="0392F3"/>
    <a:srgbClr val="283990"/>
    <a:srgbClr val="127EC0"/>
    <a:srgbClr val="6A9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3"/>
    <p:restoredTop sz="94648"/>
  </p:normalViewPr>
  <p:slideViewPr>
    <p:cSldViewPr snapToGrid="0">
      <p:cViewPr varScale="1">
        <p:scale>
          <a:sx n="59" d="100"/>
          <a:sy n="59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3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EA8FF-5413-4162-AD7C-46C6EE772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tags" Target="../tags/tag2.xml"/><Relationship Id="rId2" Type="http://schemas.openxmlformats.org/officeDocument/2006/relationships/image" Target="../media/image39.png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spect="1"/>
          </p:cNvSpPr>
          <p:nvPr/>
        </p:nvSpPr>
        <p:spPr>
          <a:xfrm>
            <a:off x="0" y="2782830"/>
            <a:ext cx="12192000" cy="188797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609077" y="5022647"/>
            <a:ext cx="3523540" cy="1476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汇报人：魏功民</a:t>
            </a:r>
            <a:endParaRPr lang="en-US" altLang="zh-CN" sz="20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导    师：梁永超</a:t>
            </a:r>
            <a:endParaRPr lang="en-US" altLang="zh-CN" sz="20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汇报日期：</a:t>
            </a:r>
            <a:r>
              <a:rPr lang="en-US" altLang="zh-CN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2024</a:t>
            </a: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r>
              <a:rPr lang="en-US" altLang="zh-CN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13</a:t>
            </a: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日</a:t>
            </a:r>
            <a:endParaRPr lang="zh-CN" altLang="en-US" sz="20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61160" y="971550"/>
            <a:ext cx="8870315" cy="1753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一种基于</a:t>
            </a:r>
            <a:r>
              <a:rPr lang="en-US" altLang="zh-CN" sz="36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ResNet50</a:t>
            </a:r>
            <a:r>
              <a:rPr lang="zh-CN" altLang="en-US" sz="36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的非晶合金玻璃形成能力预测</a:t>
            </a:r>
            <a:r>
              <a:rPr lang="zh-CN" altLang="en-US" sz="36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</a:t>
            </a:r>
            <a:endParaRPr lang="zh-CN" altLang="en-US" sz="36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3.1 OP</a:t>
            </a:r>
            <a:r>
              <a:rPr lang="zh-CN" altLang="en-US" sz="2000" b="1">
                <a:solidFill>
                  <a:srgbClr val="1D5CB9"/>
                </a:solidFill>
              </a:rPr>
              <a:t>构图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1129030" y="1303020"/>
            <a:ext cx="0" cy="28800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42925" y="1669415"/>
            <a:ext cx="1328420" cy="30670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 sz="1400" b="1">
                <a:ln>
                  <a:noFill/>
                </a:ln>
                <a:latin typeface="Times New Roman" panose="02020603050405020304" charset="0"/>
                <a:cs typeface="Times New Roman" panose="02020603050405020304" charset="0"/>
              </a:rPr>
              <a:t>Outer Product</a:t>
            </a:r>
            <a:endParaRPr lang="en-US" altLang="zh-CN" sz="1400" b="1">
              <a:ln>
                <a:noFill/>
              </a:ln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925" y="2333625"/>
            <a:ext cx="3074035" cy="2143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4671060"/>
            <a:ext cx="3553460" cy="17805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0045" y="2096135"/>
            <a:ext cx="4001135" cy="4656455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02300" y="2096135"/>
            <a:ext cx="4001135" cy="4656455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17778" t="8450" r="16845" b="7598"/>
          <a:stretch>
            <a:fillRect/>
          </a:stretch>
        </p:blipFill>
        <p:spPr>
          <a:xfrm>
            <a:off x="5772150" y="2604770"/>
            <a:ext cx="3827780" cy="3688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3.1 OP</a:t>
            </a:r>
            <a:r>
              <a:rPr lang="zh-CN" altLang="en-US" sz="2000" b="1">
                <a:solidFill>
                  <a:srgbClr val="1D5CB9"/>
                </a:solidFill>
              </a:rPr>
              <a:t>构图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pic>
        <p:nvPicPr>
          <p:cNvPr id="5" name="图片 4" descr="构图方式有效性4"/>
          <p:cNvPicPr>
            <a:picLocks noChangeAspect="1"/>
          </p:cNvPicPr>
          <p:nvPr/>
        </p:nvPicPr>
        <p:blipFill>
          <a:blip r:embed="rId1"/>
          <a:srcRect l="18303" r="7728" b="11268"/>
          <a:stretch>
            <a:fillRect/>
          </a:stretch>
        </p:blipFill>
        <p:spPr>
          <a:xfrm>
            <a:off x="6073775" y="1111885"/>
            <a:ext cx="5668645" cy="5440045"/>
          </a:xfrm>
          <a:prstGeom prst="rect">
            <a:avLst/>
          </a:prstGeom>
        </p:spPr>
      </p:pic>
      <p:pic>
        <p:nvPicPr>
          <p:cNvPr id="6" name="图片 5" descr="构图方式有效性3"/>
          <p:cNvPicPr>
            <a:picLocks noChangeAspect="1"/>
          </p:cNvPicPr>
          <p:nvPr/>
        </p:nvPicPr>
        <p:blipFill>
          <a:blip r:embed="rId2"/>
          <a:srcRect l="17204" r="9829" b="10504"/>
          <a:stretch>
            <a:fillRect/>
          </a:stretch>
        </p:blipFill>
        <p:spPr>
          <a:xfrm>
            <a:off x="292735" y="1243965"/>
            <a:ext cx="5274310" cy="5175250"/>
          </a:xfrm>
          <a:prstGeom prst="rect">
            <a:avLst/>
          </a:prstGeom>
        </p:spPr>
      </p:pic>
      <p:pic>
        <p:nvPicPr>
          <p:cNvPr id="8" name="图片 7" descr="数据统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45" y="309880"/>
            <a:ext cx="2974340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3.1 OP</a:t>
            </a:r>
            <a:r>
              <a:rPr lang="zh-CN" altLang="en-US" sz="2000" b="1">
                <a:solidFill>
                  <a:srgbClr val="1D5CB9"/>
                </a:solidFill>
              </a:rPr>
              <a:t>构图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pic>
        <p:nvPicPr>
          <p:cNvPr id="2" name="图片 1" descr="构图方式有效性1"/>
          <p:cNvPicPr>
            <a:picLocks noChangeAspect="1"/>
          </p:cNvPicPr>
          <p:nvPr/>
        </p:nvPicPr>
        <p:blipFill>
          <a:blip r:embed="rId1"/>
          <a:srcRect l="16077" r="7581" b="9475"/>
          <a:stretch>
            <a:fillRect/>
          </a:stretch>
        </p:blipFill>
        <p:spPr>
          <a:xfrm>
            <a:off x="469900" y="1427480"/>
            <a:ext cx="5351145" cy="5076190"/>
          </a:xfrm>
          <a:prstGeom prst="rect">
            <a:avLst/>
          </a:prstGeom>
        </p:spPr>
      </p:pic>
      <p:pic>
        <p:nvPicPr>
          <p:cNvPr id="4" name="图片 3" descr="构图方式有效性2"/>
          <p:cNvPicPr>
            <a:picLocks noChangeAspect="1"/>
          </p:cNvPicPr>
          <p:nvPr/>
        </p:nvPicPr>
        <p:blipFill>
          <a:blip r:embed="rId2"/>
          <a:srcRect l="17213" r="8876" b="8708"/>
          <a:stretch>
            <a:fillRect/>
          </a:stretch>
        </p:blipFill>
        <p:spPr>
          <a:xfrm>
            <a:off x="6441440" y="1346835"/>
            <a:ext cx="5363210" cy="5300345"/>
          </a:xfrm>
          <a:prstGeom prst="rect">
            <a:avLst/>
          </a:prstGeom>
        </p:spPr>
      </p:pic>
      <p:pic>
        <p:nvPicPr>
          <p:cNvPr id="5" name="图片 4" descr="数据统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10" y="235585"/>
            <a:ext cx="2974340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3.1 OP</a:t>
            </a:r>
            <a:r>
              <a:rPr lang="zh-CN" altLang="en-US" sz="2000" b="1">
                <a:solidFill>
                  <a:srgbClr val="1D5CB9"/>
                </a:solidFill>
              </a:rPr>
              <a:t>构图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pic>
        <p:nvPicPr>
          <p:cNvPr id="5" name="图片 4" descr="数据统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1335" y="235585"/>
            <a:ext cx="2974340" cy="1784985"/>
          </a:xfrm>
          <a:prstGeom prst="rect">
            <a:avLst/>
          </a:prstGeom>
        </p:spPr>
      </p:pic>
      <p:pic>
        <p:nvPicPr>
          <p:cNvPr id="6" name="图片 5" descr="构图方式有效性4_2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65" y="1811655"/>
            <a:ext cx="5560695" cy="4448175"/>
          </a:xfrm>
          <a:prstGeom prst="rect">
            <a:avLst/>
          </a:prstGeom>
        </p:spPr>
      </p:pic>
      <p:pic>
        <p:nvPicPr>
          <p:cNvPr id="8" name="图片 7" descr="构图方式有效性3_2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1871345"/>
            <a:ext cx="5407660" cy="43268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07630" y="1228090"/>
            <a:ext cx="3712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除了空间特征和元素比例的信息，增加了元素之间的交互信息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3.2 </a:t>
            </a:r>
            <a:r>
              <a:rPr lang="zh-CN" altLang="en-US" sz="2000" b="1">
                <a:solidFill>
                  <a:srgbClr val="1D5CB9"/>
                </a:solidFill>
              </a:rPr>
              <a:t>特征</a:t>
            </a:r>
            <a:r>
              <a:rPr lang="zh-CN" altLang="en-US" sz="2000" b="1">
                <a:solidFill>
                  <a:srgbClr val="1D5CB9"/>
                </a:solidFill>
              </a:rPr>
              <a:t>映射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1805" y="1442085"/>
            <a:ext cx="1005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指标表格</a:t>
            </a:r>
            <a:endParaRPr lang="zh-CN" altLang="en-US" sz="1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1480" y="1442085"/>
            <a:ext cx="1005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endParaRPr lang="zh-CN" altLang="en-US" sz="1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加入特征数6"/>
          <p:cNvPicPr>
            <a:picLocks noChangeAspect="1"/>
          </p:cNvPicPr>
          <p:nvPr/>
        </p:nvPicPr>
        <p:blipFill>
          <a:blip r:embed="rId1"/>
          <a:srcRect l="17385" t="4972" r="10370" b="10278"/>
          <a:stretch>
            <a:fillRect/>
          </a:stretch>
        </p:blipFill>
        <p:spPr>
          <a:xfrm>
            <a:off x="8078470" y="2937510"/>
            <a:ext cx="3233420" cy="3034665"/>
          </a:xfrm>
          <a:prstGeom prst="rect">
            <a:avLst/>
          </a:prstGeom>
        </p:spPr>
      </p:pic>
      <p:pic>
        <p:nvPicPr>
          <p:cNvPr id="9" name="图片 8" descr="构图方式有效性2"/>
          <p:cNvPicPr>
            <a:picLocks noChangeAspect="1"/>
          </p:cNvPicPr>
          <p:nvPr/>
        </p:nvPicPr>
        <p:blipFill>
          <a:blip r:embed="rId2"/>
          <a:srcRect l="17467" r="9904" b="9241"/>
          <a:stretch>
            <a:fillRect/>
          </a:stretch>
        </p:blipFill>
        <p:spPr>
          <a:xfrm>
            <a:off x="275590" y="2644775"/>
            <a:ext cx="3479800" cy="3478530"/>
          </a:xfrm>
          <a:prstGeom prst="rect">
            <a:avLst/>
          </a:prstGeom>
        </p:spPr>
      </p:pic>
      <p:pic>
        <p:nvPicPr>
          <p:cNvPr id="10" name="图片 9" descr="加入特征数3"/>
          <p:cNvPicPr>
            <a:picLocks noChangeAspect="1"/>
          </p:cNvPicPr>
          <p:nvPr/>
        </p:nvPicPr>
        <p:blipFill>
          <a:blip r:embed="rId3"/>
          <a:srcRect l="11087" r="2587" b="5395"/>
          <a:stretch>
            <a:fillRect/>
          </a:stretch>
        </p:blipFill>
        <p:spPr>
          <a:xfrm>
            <a:off x="3755390" y="2644775"/>
            <a:ext cx="4127500" cy="36201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77010" y="6248400"/>
            <a:ext cx="10039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未加入特征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87010" y="6256655"/>
            <a:ext cx="1213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加入特征数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88450" y="6248400"/>
            <a:ext cx="1213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加入特征数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275590" y="2068195"/>
                <a:ext cx="7268210" cy="36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[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𝐿𝑖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𝐵𝑒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,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𝐵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,...,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𝑃𝑏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, 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Fea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1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Fea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2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,...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[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𝐿𝑖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𝐵𝑒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𝐵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,...,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𝑃𝑏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Fea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Fea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2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,...</m:t>
                      </m:r>
                      <m:r>
                        <a:rPr lang="en-US" altLang="zh-CN">
                          <a:latin typeface="Cambria Math" panose="02040503050406030204" charset="0"/>
                          <a:sym typeface="+mn-ea"/>
                        </a:rPr>
                        <m:t>]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90" y="2068195"/>
                <a:ext cx="7268210" cy="36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8162290" y="2124710"/>
            <a:ext cx="3790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推测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破坏了原本图像的空间特征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685" y="234950"/>
            <a:ext cx="4904105" cy="15138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3.2 </a:t>
            </a:r>
            <a:r>
              <a:rPr lang="zh-CN" altLang="en-US" sz="2000" b="1">
                <a:solidFill>
                  <a:srgbClr val="1D5CB9"/>
                </a:solidFill>
              </a:rPr>
              <a:t>特征</a:t>
            </a:r>
            <a:r>
              <a:rPr lang="zh-CN" altLang="en-US" sz="2000" b="1">
                <a:solidFill>
                  <a:srgbClr val="1D5CB9"/>
                </a:solidFill>
              </a:rPr>
              <a:t>映射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pic>
        <p:nvPicPr>
          <p:cNvPr id="18" name="图片 17" descr="预测效果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4855" y="1401445"/>
            <a:ext cx="4342765" cy="43427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028825" y="5573395"/>
            <a:ext cx="1205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未加入特征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加入特征后ed图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09360" y="1401445"/>
            <a:ext cx="4411345" cy="44113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712075" y="5648325"/>
            <a:ext cx="11518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加入特征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3.3 </a:t>
            </a:r>
            <a:r>
              <a:rPr lang="zh-CN" altLang="en-US" sz="2000" b="1">
                <a:solidFill>
                  <a:srgbClr val="1D5CB9"/>
                </a:solidFill>
              </a:rPr>
              <a:t>特征</a:t>
            </a:r>
            <a:r>
              <a:rPr lang="zh-CN" altLang="en-US" sz="2000" b="1">
                <a:solidFill>
                  <a:srgbClr val="1D5CB9"/>
                </a:solidFill>
              </a:rPr>
              <a:t>平滑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3.4 </a:t>
            </a:r>
            <a:r>
              <a:rPr lang="zh-CN" altLang="en-US" sz="2000" b="1">
                <a:solidFill>
                  <a:srgbClr val="1D5CB9"/>
                </a:solidFill>
              </a:rPr>
              <a:t>神经</a:t>
            </a:r>
            <a:r>
              <a:rPr lang="zh-CN" altLang="en-US" sz="2000" b="1">
                <a:solidFill>
                  <a:srgbClr val="1D5CB9"/>
                </a:solidFill>
              </a:rPr>
              <a:t>网络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3.5 </a:t>
            </a:r>
            <a:r>
              <a:rPr lang="zh-CN" altLang="en-US" sz="2000" b="1">
                <a:solidFill>
                  <a:srgbClr val="1D5CB9"/>
                </a:solidFill>
              </a:rPr>
              <a:t>模型</a:t>
            </a:r>
            <a:r>
              <a:rPr lang="zh-CN" altLang="en-US" sz="2000" b="1">
                <a:solidFill>
                  <a:srgbClr val="1D5CB9"/>
                </a:solidFill>
              </a:rPr>
              <a:t>性能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9425" y="1382395"/>
            <a:ext cx="2956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1D5CB9"/>
                </a:solidFill>
              </a:rPr>
              <a:t>3.5.1 </a:t>
            </a:r>
            <a:r>
              <a:rPr lang="zh-CN" altLang="en-US" sz="1400" b="1">
                <a:solidFill>
                  <a:srgbClr val="1D5CB9"/>
                </a:solidFill>
              </a:rPr>
              <a:t>同其他</a:t>
            </a:r>
            <a:r>
              <a:rPr lang="en-US" altLang="zh-CN" sz="1400" b="1">
                <a:solidFill>
                  <a:srgbClr val="1D5CB9"/>
                </a:solidFill>
              </a:rPr>
              <a:t>ML</a:t>
            </a:r>
            <a:r>
              <a:rPr lang="zh-CN" altLang="en-US" sz="1400" b="1">
                <a:solidFill>
                  <a:srgbClr val="1D5CB9"/>
                </a:solidFill>
              </a:rPr>
              <a:t>模型的性能</a:t>
            </a:r>
            <a:r>
              <a:rPr lang="zh-CN" altLang="en-US" sz="1400" b="1">
                <a:solidFill>
                  <a:srgbClr val="1D5CB9"/>
                </a:solidFill>
              </a:rPr>
              <a:t>对比</a:t>
            </a:r>
            <a:endParaRPr lang="zh-CN" altLang="en-US" sz="1400" b="1">
              <a:solidFill>
                <a:srgbClr val="1D5CB9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5465" y="3553460"/>
            <a:ext cx="2956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1D5CB9"/>
                </a:solidFill>
              </a:rPr>
              <a:t>3.5.2 </a:t>
            </a:r>
            <a:r>
              <a:rPr lang="zh-CN" altLang="en-US" sz="1400" b="1">
                <a:solidFill>
                  <a:srgbClr val="1D5CB9"/>
                </a:solidFill>
              </a:rPr>
              <a:t>用于其他</a:t>
            </a:r>
            <a:r>
              <a:rPr lang="zh-CN" altLang="en-US" sz="1400" b="1">
                <a:solidFill>
                  <a:srgbClr val="1D5CB9"/>
                </a:solidFill>
              </a:rPr>
              <a:t>任务</a:t>
            </a:r>
            <a:endParaRPr lang="zh-CN" altLang="en-US" sz="1400" b="1">
              <a:solidFill>
                <a:srgbClr val="1D5CB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1280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一、介绍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69900" y="923290"/>
            <a:ext cx="9730740" cy="8401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97560" y="1082675"/>
            <a:ext cx="9137650" cy="682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5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大块金属玻璃与传统合金相比，形成需要的临界冷却速率低，具有高强度、良好的耐腐蚀性、良好的韧性和良好的加工性等优点。</a:t>
            </a:r>
            <a:endParaRPr lang="zh-CN" altLang="en-US" sz="15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5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3550" y="2001520"/>
            <a:ext cx="3059430" cy="3886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经验规则</a:t>
            </a:r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463550" y="2390140"/>
            <a:ext cx="0" cy="2700000"/>
          </a:xfrm>
          <a:prstGeom prst="lin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514725" y="2390140"/>
            <a:ext cx="0" cy="2700000"/>
          </a:xfrm>
          <a:prstGeom prst="lin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12140" y="2625725"/>
            <a:ext cx="2787015" cy="41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</a:rPr>
              <a:t>至少包含三种成分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585" y="3261995"/>
            <a:ext cx="2787015" cy="41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原子尺寸差至少</a:t>
            </a:r>
            <a:r>
              <a:rPr lang="en-US" altLang="zh-CN" sz="1600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12%</a:t>
            </a:r>
            <a:endParaRPr lang="en-US" altLang="zh-CN" sz="1600" b="1">
              <a:solidFill>
                <a:schemeClr val="accent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2140" y="3906520"/>
            <a:ext cx="2787015" cy="41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</a:rPr>
              <a:t>具有较大的负混合热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等腰三角形 22"/>
          <p:cNvSpPr/>
          <p:nvPr/>
        </p:nvSpPr>
        <p:spPr>
          <a:xfrm flipV="1">
            <a:off x="835025" y="5248275"/>
            <a:ext cx="2358390" cy="231775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1000">
                <a:schemeClr val="accent1">
                  <a:lumMod val="45000"/>
                  <a:lumOff val="55000"/>
                </a:schemeClr>
              </a:gs>
              <a:gs pos="26000">
                <a:schemeClr val="accent1">
                  <a:lumMod val="45000"/>
                  <a:lumOff val="55000"/>
                </a:schemeClr>
              </a:gs>
              <a:gs pos="64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416050" y="5109210"/>
            <a:ext cx="1581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核心科学问题</a:t>
            </a:r>
            <a:endParaRPr lang="zh-CN" altLang="en-US" sz="1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6585" y="4545965"/>
            <a:ext cx="2787015" cy="41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accent1">
                    <a:lumMod val="75000"/>
                  </a:schemeClr>
                </a:solidFill>
              </a:rPr>
              <a:t>...</a:t>
            </a:r>
            <a:endParaRPr lang="en-US" altLang="zh-CN" sz="16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11175" y="5624195"/>
            <a:ext cx="2978785" cy="768350"/>
          </a:xfrm>
          <a:prstGeom prst="roundRect">
            <a:avLst>
              <a:gd name="adj" fmla="val 7272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2475" y="5726430"/>
            <a:ext cx="2606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基于经验规则的大块金属玻璃研发过程繁琐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4450" y="3915410"/>
            <a:ext cx="6363335" cy="404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41775" y="3959860"/>
            <a:ext cx="2864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机器学习能实现快速地自动化预测</a:t>
            </a:r>
            <a:endParaRPr lang="zh-CN" altLang="en-US" sz="1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50810" y="3959860"/>
            <a:ext cx="214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不依赖直觉或经验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7103745" y="3985260"/>
            <a:ext cx="498475" cy="2711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0000">
                <a:schemeClr val="accent1">
                  <a:lumMod val="45000"/>
                  <a:lumOff val="55000"/>
                </a:schemeClr>
              </a:gs>
              <a:gs pos="83000">
                <a:srgbClr val="FF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4035" y="2188845"/>
            <a:ext cx="3341370" cy="1414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1903730"/>
            <a:ext cx="2965450" cy="19177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773670" y="4591050"/>
            <a:ext cx="2307590" cy="18586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369935" y="4868545"/>
            <a:ext cx="2847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构建数据集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185150" y="4996815"/>
            <a:ext cx="96520" cy="958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378190" y="5332730"/>
            <a:ext cx="15201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176895" y="5461000"/>
            <a:ext cx="96520" cy="958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408670" y="5781040"/>
            <a:ext cx="2847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8182610" y="5909310"/>
            <a:ext cx="96520" cy="958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4479290"/>
            <a:ext cx="3418840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3.6 </a:t>
            </a:r>
            <a:r>
              <a:rPr lang="zh-CN" altLang="en-US" sz="2000" b="1">
                <a:solidFill>
                  <a:srgbClr val="1D5CB9"/>
                </a:solidFill>
              </a:rPr>
              <a:t>三元</a:t>
            </a:r>
            <a:r>
              <a:rPr lang="zh-CN" altLang="en-US" sz="2000" b="1">
                <a:solidFill>
                  <a:srgbClr val="1D5CB9"/>
                </a:solidFill>
              </a:rPr>
              <a:t>相图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pic>
        <p:nvPicPr>
          <p:cNvPr id="5" name="图片 4" descr="Al-Co-Z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9195" y="1819275"/>
            <a:ext cx="4311650" cy="3449955"/>
          </a:xfrm>
          <a:prstGeom prst="rect">
            <a:avLst/>
          </a:prstGeom>
        </p:spPr>
      </p:pic>
      <p:pic>
        <p:nvPicPr>
          <p:cNvPr id="6" name="图片 5" descr="La-Co-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819275"/>
            <a:ext cx="4281170" cy="3425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01495" y="5415915"/>
            <a:ext cx="116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La-Co-Al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20330" y="5415915"/>
            <a:ext cx="116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Al-Co-Zr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四、</a:t>
            </a:r>
            <a:r>
              <a:rPr lang="zh-CN" altLang="en-US" sz="2000" b="1">
                <a:solidFill>
                  <a:srgbClr val="1D5CB9"/>
                </a:solidFill>
              </a:rPr>
              <a:t>总结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96265" y="1248410"/>
            <a:ext cx="7206615" cy="260604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noAutofit/>
          </a:bodyPr>
          <a:p>
            <a:r>
              <a:rPr lang="en-US" altLang="zh-CN"/>
              <a:t>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我们基于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ResNet50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神经网络架构，通过迁移学习对非晶合金的玻璃形成能力进行预测。模型取得基于计算机视觉对最大临界铸造直径进行预测任务的最高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83.0(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待定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。我们使用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构图方式构建数据集，并证明了该方法的有效性，并报道了该方式在额外特征映射上的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局限性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。我们通过特征平滑，解决了数据集长尾分布的问题。我们将我们的模型同其他预测最大临界铸造直径的模型进行了比较，并证明了模型在通过组分预测材料性质与新材料研发领域的潜力。我们使用模型在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La-Co-Al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Al-Co-Zr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合金体系进行了验证，证明了模型的应用价值。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1280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一、介绍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2570" y="2426970"/>
            <a:ext cx="2963545" cy="248602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69900" y="2018030"/>
            <a:ext cx="7085330" cy="743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685165" y="2073275"/>
                <a:ext cx="6665595" cy="62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围绕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𝒍</m:t>
                        </m:r>
                      </m:sub>
                    </m:sSub>
                    <m:r>
                      <a:rPr lang="en-US" altLang="zh-CN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(</m:t>
                    </m:r>
                    <m:r>
                      <a:rPr lang="zh-CN" altLang="en-US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熔点温度</m:t>
                    </m:r>
                    <m:r>
                      <a:rPr lang="en-US" altLang="zh-CN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)、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en-US" altLang="zh-CN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(</m:t>
                    </m:r>
                    <m:r>
                      <a:rPr lang="zh-CN" altLang="en-US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起始结晶温度</m:t>
                    </m:r>
                    <m:r>
                      <a:rPr lang="en-US" altLang="zh-CN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)、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𝒈</m:t>
                        </m:r>
                      </m:sub>
                    </m:sSub>
                    <m:r>
                      <a:rPr lang="en-US" altLang="zh-CN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（</m:t>
                    </m:r>
                    <m:r>
                      <a:rPr lang="zh-CN" altLang="en-US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玻璃化转变温度</m:t>
                    </m:r>
                    <m:r>
                      <a:rPr lang="en-US" altLang="zh-CN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）</m:t>
                    </m:r>
                  </m:oMath>
                </a14:m>
                <a:r>
                  <a: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进行特征构建，发掘与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相关特征，提升</a:t>
                </a:r>
                <a:r>
                  <a: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模型预测</a:t>
                </a:r>
                <a:r>
                  <a:rPr lang="zh-CN" altLang="en-US" sz="1600" b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性能</a:t>
                </a:r>
                <a:endParaRPr lang="zh-CN" altLang="en-US" sz="1600" b="1">
                  <a:solidFill>
                    <a:schemeClr val="accent1">
                      <a:lumMod val="75000"/>
                    </a:schemeClr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5" y="2073275"/>
                <a:ext cx="6665595" cy="6286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燕尾形 36"/>
          <p:cNvSpPr/>
          <p:nvPr/>
        </p:nvSpPr>
        <p:spPr>
          <a:xfrm rot="5400000">
            <a:off x="3653155" y="2578735"/>
            <a:ext cx="295910" cy="996315"/>
          </a:xfrm>
          <a:prstGeom prst="chevron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469900" y="3387090"/>
            <a:ext cx="7084695" cy="838200"/>
          </a:xfrm>
          <a:prstGeom prst="roundRect">
            <a:avLst>
              <a:gd name="adj" fmla="val 10082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90880" y="3546475"/>
            <a:ext cx="6646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虽然这些指标确实在一定程度上与</a:t>
            </a:r>
            <a:r>
              <a:rPr lang="en-US" altLang="zh-CN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GFA </a:t>
            </a:r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存在相关性，但有些指标</a:t>
            </a:r>
            <a:r>
              <a:rPr lang="zh-CN" altLang="en-US" sz="1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在玻璃形成前无法获取</a:t>
            </a:r>
            <a:endParaRPr lang="zh-CN" altLang="en-US" sz="16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燕尾形 44"/>
          <p:cNvSpPr/>
          <p:nvPr/>
        </p:nvSpPr>
        <p:spPr>
          <a:xfrm rot="5400000">
            <a:off x="3648710" y="3986530"/>
            <a:ext cx="295910" cy="996315"/>
          </a:xfrm>
          <a:prstGeom prst="chevron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465455" y="4794885"/>
            <a:ext cx="7084695" cy="481965"/>
          </a:xfrm>
          <a:prstGeom prst="roundRect">
            <a:avLst>
              <a:gd name="adj" fmla="val 10082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352675" y="4869180"/>
            <a:ext cx="6646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构建基于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合金组分</a:t>
            </a:r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的端到端</a:t>
            </a:r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2185670"/>
            <a:ext cx="4615815" cy="235712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10" y="2110105"/>
            <a:ext cx="4108450" cy="2502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6400" y="215265"/>
            <a:ext cx="1280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一、介绍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69900" y="976630"/>
            <a:ext cx="8806180" cy="830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38175" y="1099820"/>
            <a:ext cx="8034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深度学习相较于机器学习，更能挖掘复杂关系。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计算机视觉</a:t>
            </a:r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已用于新材料的研发和材料性能的预测。将计算机视觉用于非晶合金玻璃形成能力预测具有潜力。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6400" y="4772025"/>
            <a:ext cx="8806180" cy="830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4675" y="4895215"/>
            <a:ext cx="8034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迁移学习可以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解决可用合金数据少的问题</a:t>
            </a:r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，在较小数据集上取得优秀表现。其中</a:t>
            </a:r>
            <a:r>
              <a:rPr lang="en-US" altLang="zh-CN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ResNet</a:t>
            </a:r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通过残差连接解决了网络深度问题，能够更好地提取有用的</a:t>
            </a:r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特征。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 descr="1111111111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5661025"/>
            <a:ext cx="3549650" cy="1144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二、</a:t>
            </a:r>
            <a:r>
              <a:rPr lang="zh-CN" altLang="en-US" sz="2000" b="1">
                <a:solidFill>
                  <a:srgbClr val="1D5CB9"/>
                </a:solidFill>
              </a:rPr>
              <a:t>方法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64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2.1 </a:t>
            </a:r>
            <a:r>
              <a:rPr lang="zh-CN" altLang="en-US" sz="2000" b="1">
                <a:solidFill>
                  <a:srgbClr val="1D5CB9"/>
                </a:solidFill>
              </a:rPr>
              <a:t>神经</a:t>
            </a:r>
            <a:r>
              <a:rPr lang="zh-CN" altLang="en-US" sz="2000" b="1">
                <a:solidFill>
                  <a:srgbClr val="1D5CB9"/>
                </a:solidFill>
              </a:rPr>
              <a:t>网络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" y="1382395"/>
            <a:ext cx="2075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1D5CB9"/>
                </a:solidFill>
              </a:rPr>
              <a:t>2.1.1 </a:t>
            </a:r>
            <a:r>
              <a:rPr lang="zh-CN" altLang="en-US" sz="1400" b="1">
                <a:solidFill>
                  <a:srgbClr val="1D5CB9"/>
                </a:solidFill>
              </a:rPr>
              <a:t>卷积</a:t>
            </a:r>
            <a:r>
              <a:rPr lang="zh-CN" altLang="en-US" sz="1400" b="1">
                <a:solidFill>
                  <a:srgbClr val="1D5CB9"/>
                </a:solidFill>
              </a:rPr>
              <a:t>操作</a:t>
            </a:r>
            <a:endParaRPr lang="zh-CN" altLang="en-US" sz="1400" b="1">
              <a:solidFill>
                <a:srgbClr val="1D5CB9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" y="1767840"/>
            <a:ext cx="2028190" cy="619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22575" y="1955800"/>
            <a:ext cx="22225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每一层特征值的计算公式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552065"/>
            <a:ext cx="1865630" cy="506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67660" y="2635250"/>
            <a:ext cx="10960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ReLU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565" y="3232785"/>
            <a:ext cx="2075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1D5CB9"/>
                </a:solidFill>
              </a:rPr>
              <a:t>2.1.2 </a:t>
            </a:r>
            <a:r>
              <a:rPr lang="zh-CN" altLang="en-US" sz="1400" b="1">
                <a:solidFill>
                  <a:srgbClr val="1D5CB9"/>
                </a:solidFill>
              </a:rPr>
              <a:t>池化</a:t>
            </a:r>
            <a:r>
              <a:rPr lang="zh-CN" altLang="en-US" sz="1400" b="1">
                <a:solidFill>
                  <a:srgbClr val="1D5CB9"/>
                </a:solidFill>
              </a:rPr>
              <a:t>操作</a:t>
            </a:r>
            <a:endParaRPr lang="zh-CN" altLang="en-US" sz="1400" b="1">
              <a:solidFill>
                <a:srgbClr val="1D5CB9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67660" y="3768090"/>
            <a:ext cx="1419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最大池化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公式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9585" y="4932045"/>
            <a:ext cx="2075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1D5CB9"/>
                </a:solidFill>
              </a:rPr>
              <a:t>2.1.3 </a:t>
            </a:r>
            <a:r>
              <a:rPr lang="zh-CN" altLang="en-US" sz="1400" b="1">
                <a:solidFill>
                  <a:srgbClr val="1D5CB9"/>
                </a:solidFill>
              </a:rPr>
              <a:t>残差</a:t>
            </a:r>
            <a:r>
              <a:rPr lang="zh-CN" altLang="en-US" sz="1400" b="1">
                <a:solidFill>
                  <a:srgbClr val="1D5CB9"/>
                </a:solidFill>
              </a:rPr>
              <a:t>连接</a:t>
            </a:r>
            <a:endParaRPr lang="zh-CN" altLang="en-US" sz="1400" b="1">
              <a:solidFill>
                <a:srgbClr val="1D5CB9"/>
              </a:solidFill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935470" y="996315"/>
            <a:ext cx="2966085" cy="163893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6935470" y="2920365"/>
            <a:ext cx="3058160" cy="177927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/>
          <a:srcRect l="48141"/>
          <a:stretch>
            <a:fillRect/>
          </a:stretch>
        </p:blipFill>
        <p:spPr>
          <a:xfrm>
            <a:off x="7468235" y="4771390"/>
            <a:ext cx="2356485" cy="18656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50" y="5614670"/>
            <a:ext cx="1956435" cy="4616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900680" y="5708015"/>
            <a:ext cx="1419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残差连接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75915" y="4424045"/>
            <a:ext cx="1419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平均池化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公式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85" y="3768090"/>
            <a:ext cx="2188845" cy="3702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85" y="4364990"/>
            <a:ext cx="2063115" cy="340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二、</a:t>
            </a:r>
            <a:r>
              <a:rPr lang="zh-CN" altLang="en-US" sz="2000" b="1">
                <a:solidFill>
                  <a:srgbClr val="1D5CB9"/>
                </a:solidFill>
              </a:rPr>
              <a:t>方法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64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2.2 </a:t>
            </a:r>
            <a:r>
              <a:rPr lang="zh-CN" altLang="en-US" sz="2000" b="1">
                <a:solidFill>
                  <a:srgbClr val="1D5CB9"/>
                </a:solidFill>
              </a:rPr>
              <a:t>数据集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" y="1382395"/>
            <a:ext cx="2075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1D5CB9"/>
                </a:solidFill>
              </a:rPr>
              <a:t>2.2.1 </a:t>
            </a:r>
            <a:r>
              <a:rPr lang="zh-CN" altLang="en-US" sz="1400" b="1">
                <a:solidFill>
                  <a:srgbClr val="1D5CB9"/>
                </a:solidFill>
              </a:rPr>
              <a:t>外积</a:t>
            </a:r>
            <a:endParaRPr lang="zh-CN" altLang="en-US" sz="1400" b="1">
              <a:solidFill>
                <a:srgbClr val="1D5CB9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9900" y="3370580"/>
            <a:ext cx="2075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1D5CB9"/>
                </a:solidFill>
              </a:rPr>
              <a:t>2.2.2 </a:t>
            </a:r>
            <a:r>
              <a:rPr lang="zh-CN" altLang="en-US" sz="1400" b="1">
                <a:solidFill>
                  <a:srgbClr val="1D5CB9"/>
                </a:solidFill>
              </a:rPr>
              <a:t>数据</a:t>
            </a:r>
            <a:r>
              <a:rPr lang="zh-CN" altLang="en-US" sz="1400" b="1">
                <a:solidFill>
                  <a:srgbClr val="1D5CB9"/>
                </a:solidFill>
              </a:rPr>
              <a:t>增强</a:t>
            </a:r>
            <a:endParaRPr lang="zh-CN" altLang="en-US" sz="1400" b="1">
              <a:solidFill>
                <a:srgbClr val="1D5CB9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1970405"/>
            <a:ext cx="3276600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二、</a:t>
            </a:r>
            <a:r>
              <a:rPr lang="zh-CN" altLang="en-US" sz="2000" b="1">
                <a:solidFill>
                  <a:srgbClr val="1D5CB9"/>
                </a:solidFill>
              </a:rPr>
              <a:t>方法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64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2.3 </a:t>
            </a:r>
            <a:r>
              <a:rPr lang="zh-CN" altLang="en-US" sz="2000" b="1">
                <a:solidFill>
                  <a:srgbClr val="1D5CB9"/>
                </a:solidFill>
              </a:rPr>
              <a:t>损失</a:t>
            </a:r>
            <a:r>
              <a:rPr lang="zh-CN" altLang="en-US" sz="2000" b="1">
                <a:solidFill>
                  <a:srgbClr val="1D5CB9"/>
                </a:solidFill>
              </a:rPr>
              <a:t>函数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" y="1382395"/>
            <a:ext cx="2075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1D5CB9"/>
                </a:solidFill>
              </a:rPr>
              <a:t>2.3.1 </a:t>
            </a:r>
            <a:r>
              <a:rPr lang="zh-CN" altLang="en-US" sz="1400" b="1">
                <a:solidFill>
                  <a:srgbClr val="1D5CB9"/>
                </a:solidFill>
              </a:rPr>
              <a:t>均方误差</a:t>
            </a:r>
            <a:endParaRPr lang="zh-CN" altLang="en-US" sz="1400" b="1">
              <a:solidFill>
                <a:srgbClr val="1D5CB9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2024380"/>
            <a:ext cx="2345690" cy="4933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9900" y="2853055"/>
            <a:ext cx="2075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1D5CB9"/>
                </a:solidFill>
              </a:rPr>
              <a:t>2.3.2 </a:t>
            </a:r>
            <a:r>
              <a:rPr lang="zh-CN" altLang="en-US" sz="1400" b="1">
                <a:solidFill>
                  <a:srgbClr val="1D5CB9"/>
                </a:solidFill>
              </a:rPr>
              <a:t>加权均方</a:t>
            </a:r>
            <a:r>
              <a:rPr lang="zh-CN" altLang="en-US" sz="1400" b="1">
                <a:solidFill>
                  <a:srgbClr val="1D5CB9"/>
                </a:solidFill>
              </a:rPr>
              <a:t>误差</a:t>
            </a:r>
            <a:endParaRPr lang="zh-CN" altLang="en-US" sz="1400" b="1">
              <a:solidFill>
                <a:srgbClr val="1D5CB9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" y="3429000"/>
            <a:ext cx="3305175" cy="34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" y="4184015"/>
            <a:ext cx="3947160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二、</a:t>
            </a:r>
            <a:r>
              <a:rPr lang="zh-CN" altLang="en-US" sz="2000" b="1">
                <a:solidFill>
                  <a:srgbClr val="1D5CB9"/>
                </a:solidFill>
              </a:rPr>
              <a:t>方法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9900" y="913130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D5CB9"/>
                </a:solidFill>
              </a:rPr>
              <a:t>2.4 </a:t>
            </a:r>
            <a:r>
              <a:rPr lang="zh-CN" altLang="en-US" sz="2000" b="1">
                <a:solidFill>
                  <a:srgbClr val="1D5CB9"/>
                </a:solidFill>
              </a:rPr>
              <a:t>模型</a:t>
            </a:r>
            <a:r>
              <a:rPr lang="zh-CN" altLang="en-US" sz="2000" b="1">
                <a:solidFill>
                  <a:srgbClr val="1D5CB9"/>
                </a:solidFill>
              </a:rPr>
              <a:t>评估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6880" y="1391285"/>
            <a:ext cx="7137400" cy="734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7385" y="1419860"/>
            <a:ext cx="6884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本研究在训练中使用了十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折交叉验证方法。数据集被随机分成十个大小相同的子集，每次实验使用九个子集作为训练集，其余一个子集作为验证集。经过十次迭代后，使用平均评估指标来评估模型性能。</a:t>
            </a:r>
            <a:endParaRPr lang="zh-CN" altLang="en-US" sz="12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2459355"/>
            <a:ext cx="4114800" cy="2533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11190" y="3542030"/>
            <a:ext cx="1555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平均绝对误差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7385" y="4378960"/>
            <a:ext cx="1555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均方根误差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30875" y="2773680"/>
            <a:ext cx="1555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决定系数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406400" y="215265"/>
            <a:ext cx="207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5CB9"/>
                </a:solidFill>
              </a:rPr>
              <a:t>三、结果</a:t>
            </a:r>
            <a:r>
              <a:rPr lang="zh-CN" altLang="en-US" sz="2000" b="1">
                <a:solidFill>
                  <a:srgbClr val="1D5CB9"/>
                </a:solidFill>
              </a:rPr>
              <a:t>讨论</a:t>
            </a:r>
            <a:endParaRPr lang="zh-CN" altLang="en-US" sz="2000" b="1">
              <a:solidFill>
                <a:srgbClr val="1D5CB9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69900" y="711200"/>
            <a:ext cx="1031240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595" y="944880"/>
            <a:ext cx="5033645" cy="1945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9900" y="3082925"/>
            <a:ext cx="134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构建数据集</a:t>
            </a:r>
            <a:endParaRPr lang="zh-CN" altLang="en-US" sz="16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14830" y="3082925"/>
            <a:ext cx="5774690" cy="39243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包括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2774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个合金的化学式和最大铸造直径，涉及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种金属元素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 descr="数据分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3667760"/>
            <a:ext cx="4760595" cy="285623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544820" y="4725035"/>
            <a:ext cx="4714875" cy="474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864225" y="4801870"/>
            <a:ext cx="4302125" cy="389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5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数据呈现长尾分布，大部分合金玻璃形成能力差。</a:t>
            </a:r>
            <a:endParaRPr lang="zh-CN" altLang="en-US" sz="15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5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0.95,&quot;left&quot;:58.65,&quot;top&quot;:110.35,&quot;width&quot;:785.5}"/>
</p:tagLst>
</file>

<file path=ppt/tags/tag2.xml><?xml version="1.0" encoding="utf-8"?>
<p:tagLst xmlns:p="http://schemas.openxmlformats.org/presentationml/2006/main">
  <p:tag name="KSO_WM_DIAGRAM_VIRTUALLY_FRAME" val="{&quot;height&quot;:360.95,&quot;left&quot;:58.65,&quot;top&quot;:110.35,&quot;width&quot;:785.5}"/>
</p:tagLst>
</file>

<file path=ppt/tags/tag3.xml><?xml version="1.0" encoding="utf-8"?>
<p:tagLst xmlns:p="http://schemas.openxmlformats.org/presentationml/2006/main">
  <p:tag name="commondata" val="eyJoZGlkIjoiNTRiMWJlNzJjNjBkYWE2ZGQwOTU2NGEyYjQ2NTc3N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1447</Words>
  <Application>WPS 演示</Application>
  <PresentationFormat>宽屏</PresentationFormat>
  <Paragraphs>183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Cambria Math</vt:lpstr>
      <vt:lpstr>MS Mincho</vt:lpstr>
      <vt:lpstr>Segoe Print</vt:lpstr>
      <vt:lpstr>等线</vt:lpstr>
      <vt:lpstr>Arial Unicode MS</vt:lpstr>
      <vt:lpstr>等线 Light</vt:lpstr>
      <vt:lpstr>Calibri</vt:lpstr>
      <vt:lpstr>-apple-system</vt:lpstr>
      <vt:lpstr>Times New Roman</vt:lpstr>
      <vt:lpstr>黑体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</dc:creator>
  <cp:lastModifiedBy>.【魏〉</cp:lastModifiedBy>
  <cp:revision>113</cp:revision>
  <dcterms:created xsi:type="dcterms:W3CDTF">2022-11-21T02:11:00Z</dcterms:created>
  <dcterms:modified xsi:type="dcterms:W3CDTF">2024-12-12T15:50:03Z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43D12BFFCE3148569C3D3063056A95A3_12</vt:lpwstr>
  </property>
</Properties>
</file>